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Brygada 1918" panose="020B0604020202020204" charset="0"/>
      <p:regular r:id="rId12"/>
    </p:embeddedFont>
    <p:embeddedFont>
      <p:font typeface="Brygada 1918 Semi Bold" panose="020B0604020202020204" charset="0"/>
      <p:regular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1973" autoAdjust="0"/>
    <p:restoredTop sz="94610"/>
  </p:normalViewPr>
  <p:slideViewPr>
    <p:cSldViewPr snapToGrid="0" snapToObjects="1">
      <p:cViewPr varScale="1">
        <p:scale>
          <a:sx n="55" d="100"/>
          <a:sy n="55" d="100"/>
        </p:scale>
        <p:origin x="560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871995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4698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5550"/>
              </a:lnSpc>
              <a:buNone/>
            </a:pPr>
            <a:r>
              <a:rPr lang="en-US" sz="44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0 Baran" panose="00000400000000000000" pitchFamily="2" charset="-78"/>
              </a:rPr>
              <a:t>دیاگرام دیتابیس </a:t>
            </a:r>
            <a:r>
              <a:rPr lang="fa-IR" sz="44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0 Baran" panose="00000400000000000000" pitchFamily="2" charset="-78"/>
              </a:rPr>
              <a:t>کلپ</a:t>
            </a:r>
            <a:r>
              <a:rPr lang="en-US" sz="44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0 Baran" panose="00000400000000000000" pitchFamily="2" charset="-78"/>
              </a:rPr>
              <a:t> </a:t>
            </a:r>
            <a:r>
              <a:rPr lang="en-US" sz="4450" dirty="0" err="1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0 Baran" panose="00000400000000000000" pitchFamily="2" charset="-78"/>
              </a:rPr>
              <a:t>ورزشی</a:t>
            </a:r>
            <a:endParaRPr lang="en-US" sz="4450" dirty="0">
              <a:cs typeface="0 Baran" panose="00000400000000000000" pitchFamily="2" charset="-78"/>
            </a:endParaRPr>
          </a:p>
        </p:txBody>
      </p:sp>
      <p:sp>
        <p:nvSpPr>
          <p:cNvPr id="4" name="Text 1"/>
          <p:cNvSpPr/>
          <p:nvPr/>
        </p:nvSpPr>
        <p:spPr>
          <a:xfrm>
            <a:off x="5972538" y="4304705"/>
            <a:ext cx="786407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24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0 Baran" panose="00000400000000000000" pitchFamily="2" charset="-78"/>
              </a:rPr>
              <a:t>در این ارائه، ساختار دیتابیس </a:t>
            </a:r>
            <a:r>
              <a:rPr lang="fa-IR" sz="24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0 Baran" panose="00000400000000000000" pitchFamily="2" charset="-78"/>
              </a:rPr>
              <a:t>کلپ</a:t>
            </a:r>
            <a:r>
              <a:rPr lang="en-US" sz="24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0 Baran" panose="00000400000000000000" pitchFamily="2" charset="-78"/>
              </a:rPr>
              <a:t> ورزشی را بررسی می‌کنیم</a:t>
            </a:r>
            <a:r>
              <a:rPr lang="fa-IR" sz="24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0 Baran" panose="00000400000000000000" pitchFamily="2" charset="-78"/>
              </a:rPr>
              <a:t>.</a:t>
            </a:r>
            <a:r>
              <a:rPr lang="en-US" sz="24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0 Baran" panose="00000400000000000000" pitchFamily="2" charset="-78"/>
              </a:rPr>
              <a:t> اصول طراحی و جدول‌های کلیدی را معرفی خواهیم کرد.</a:t>
            </a:r>
            <a:endParaRPr lang="en-US" sz="2400" dirty="0">
              <a:cs typeface="0 Baran" panose="00000400000000000000" pitchFamily="2" charset="-78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362DF8E-94FE-42DB-8E30-AF04D60E2C15}"/>
              </a:ext>
            </a:extLst>
          </p:cNvPr>
          <p:cNvSpPr/>
          <p:nvPr/>
        </p:nvSpPr>
        <p:spPr>
          <a:xfrm>
            <a:off x="12851842" y="7757327"/>
            <a:ext cx="1647929" cy="35169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34725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166021" y="198479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5550"/>
              </a:lnSpc>
              <a:buNone/>
            </a:pPr>
            <a:r>
              <a:rPr lang="en-US" sz="44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0 Baran" panose="00000400000000000000" pitchFamily="2" charset="-78"/>
              </a:rPr>
              <a:t>هدف از طراحی دیتابیس</a:t>
            </a:r>
            <a:endParaRPr lang="en-US" sz="4450" dirty="0">
              <a:cs typeface="0 Baran" panose="00000400000000000000" pitchFamily="2" charset="-78"/>
            </a:endParaRPr>
          </a:p>
        </p:txBody>
      </p:sp>
      <p:sp>
        <p:nvSpPr>
          <p:cNvPr id="4" name="Shape 1"/>
          <p:cNvSpPr/>
          <p:nvPr/>
        </p:nvSpPr>
        <p:spPr>
          <a:xfrm>
            <a:off x="10171748" y="3022163"/>
            <a:ext cx="3664863" cy="1685092"/>
          </a:xfrm>
          <a:prstGeom prst="roundRect">
            <a:avLst>
              <a:gd name="adj" fmla="val 20191"/>
            </a:avLst>
          </a:prstGeom>
          <a:solidFill>
            <a:srgbClr val="626C3B"/>
          </a:solidFill>
          <a:ln w="7620">
            <a:solidFill>
              <a:srgbClr val="7B855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766941" y="32565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Brygada 1918 Semi Bold" pitchFamily="34" charset="0"/>
                <a:ea typeface="Brygada 1918 Semi Bold" pitchFamily="34" charset="-122"/>
                <a:cs typeface="0 Baran" panose="00000400000000000000" pitchFamily="2" charset="-78"/>
              </a:rPr>
              <a:t>مدیریت جامع</a:t>
            </a:r>
            <a:endParaRPr lang="en-US" sz="2200" dirty="0">
              <a:cs typeface="0 Baran" panose="00000400000000000000" pitchFamily="2" charset="-78"/>
            </a:endParaRPr>
          </a:p>
        </p:txBody>
      </p:sp>
      <p:sp>
        <p:nvSpPr>
          <p:cNvPr id="6" name="Text 3"/>
          <p:cNvSpPr/>
          <p:nvPr/>
        </p:nvSpPr>
        <p:spPr>
          <a:xfrm>
            <a:off x="10406182" y="3747016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Brygada 1918" pitchFamily="34" charset="0"/>
                <a:ea typeface="Brygada 1918" pitchFamily="34" charset="-122"/>
                <a:cs typeface="0 Baran" panose="00000400000000000000" pitchFamily="2" charset="-78"/>
              </a:rPr>
              <a:t>ثبت کامل اطلاعات اعضا و فعالیت‌ها</a:t>
            </a:r>
            <a:endParaRPr lang="en-US" sz="1750" dirty="0">
              <a:cs typeface="0 Baran" panose="00000400000000000000" pitchFamily="2" charset="-78"/>
            </a:endParaRPr>
          </a:p>
        </p:txBody>
      </p:sp>
      <p:sp>
        <p:nvSpPr>
          <p:cNvPr id="7" name="Shape 4"/>
          <p:cNvSpPr/>
          <p:nvPr/>
        </p:nvSpPr>
        <p:spPr>
          <a:xfrm>
            <a:off x="6280071" y="3022163"/>
            <a:ext cx="3664863" cy="1685092"/>
          </a:xfrm>
          <a:prstGeom prst="roundRect">
            <a:avLst>
              <a:gd name="adj" fmla="val 20191"/>
            </a:avLst>
          </a:prstGeom>
          <a:solidFill>
            <a:srgbClr val="83792E"/>
          </a:solidFill>
          <a:ln w="7620">
            <a:solidFill>
              <a:srgbClr val="9C924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875264" y="32565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Brygada 1918 Semi Bold" pitchFamily="34" charset="0"/>
                <a:ea typeface="Brygada 1918 Semi Bold" pitchFamily="34" charset="-122"/>
                <a:cs typeface="0 Baran" panose="00000400000000000000" pitchFamily="2" charset="-78"/>
              </a:rPr>
              <a:t>بهبود کارایی</a:t>
            </a:r>
            <a:endParaRPr lang="en-US" sz="2200" dirty="0">
              <a:cs typeface="0 Baran" panose="00000400000000000000" pitchFamily="2" charset="-78"/>
            </a:endParaRPr>
          </a:p>
        </p:txBody>
      </p:sp>
      <p:sp>
        <p:nvSpPr>
          <p:cNvPr id="9" name="Text 6"/>
          <p:cNvSpPr/>
          <p:nvPr/>
        </p:nvSpPr>
        <p:spPr>
          <a:xfrm>
            <a:off x="6514505" y="3747016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Brygada 1918" pitchFamily="34" charset="0"/>
                <a:ea typeface="Brygada 1918" pitchFamily="34" charset="-122"/>
                <a:cs typeface="0 Baran" panose="00000400000000000000" pitchFamily="2" charset="-78"/>
              </a:rPr>
              <a:t>دسترسی سریع </a:t>
            </a:r>
            <a:r>
              <a:rPr lang="en-US" sz="1750" dirty="0" err="1">
                <a:solidFill>
                  <a:srgbClr val="FFFFFF"/>
                </a:solidFill>
                <a:latin typeface="Brygada 1918" pitchFamily="34" charset="0"/>
                <a:ea typeface="Brygada 1918" pitchFamily="34" charset="-122"/>
                <a:cs typeface="0 Baran" panose="00000400000000000000" pitchFamily="2" charset="-78"/>
              </a:rPr>
              <a:t>به</a:t>
            </a:r>
            <a:r>
              <a:rPr lang="en-US" sz="1750" dirty="0">
                <a:solidFill>
                  <a:srgbClr val="FFFFFF"/>
                </a:solidFill>
                <a:latin typeface="Brygada 1918" pitchFamily="34" charset="0"/>
                <a:ea typeface="Brygada 1918" pitchFamily="34" charset="-122"/>
                <a:cs typeface="0 Baran" panose="00000400000000000000" pitchFamily="2" charset="-78"/>
              </a:rPr>
              <a:t> </a:t>
            </a:r>
            <a:r>
              <a:rPr lang="fa-IR" sz="1750" dirty="0">
                <a:solidFill>
                  <a:srgbClr val="FFFFFF"/>
                </a:solidFill>
                <a:latin typeface="Brygada 1918" pitchFamily="34" charset="0"/>
                <a:ea typeface="Brygada 1918" pitchFamily="34" charset="-122"/>
                <a:cs typeface="0 Baran" panose="00000400000000000000" pitchFamily="2" charset="-78"/>
              </a:rPr>
              <a:t>دیتاها</a:t>
            </a:r>
            <a:r>
              <a:rPr lang="en-US" sz="1750" dirty="0">
                <a:solidFill>
                  <a:srgbClr val="FFFFFF"/>
                </a:solidFill>
                <a:latin typeface="Brygada 1918" pitchFamily="34" charset="0"/>
                <a:ea typeface="Brygada 1918" pitchFamily="34" charset="-122"/>
                <a:cs typeface="0 Baran" panose="00000400000000000000" pitchFamily="2" charset="-78"/>
              </a:rPr>
              <a:t> برای تصمیم‌گیری بهتر</a:t>
            </a:r>
            <a:endParaRPr lang="en-US" sz="1750" dirty="0">
              <a:cs typeface="0 Baran" panose="00000400000000000000" pitchFamily="2" charset="-78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6280190" y="4934069"/>
            <a:ext cx="7556421" cy="1322189"/>
          </a:xfrm>
          <a:prstGeom prst="roundRect">
            <a:avLst>
              <a:gd name="adj" fmla="val 25733"/>
            </a:avLst>
          </a:prstGeom>
          <a:solidFill>
            <a:srgbClr val="E8AF3B"/>
          </a:solidFill>
          <a:ln w="7620">
            <a:solidFill>
              <a:srgbClr val="CE9521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766941" y="51685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750"/>
              </a:lnSpc>
              <a:buNone/>
            </a:pPr>
            <a:r>
              <a:rPr lang="en-US" sz="2200" dirty="0" err="1">
                <a:solidFill>
                  <a:srgbClr val="000000"/>
                </a:solidFill>
                <a:latin typeface="Brygada 1918 Semi Bold" pitchFamily="34" charset="0"/>
                <a:ea typeface="Brygada 1918 Semi Bold" pitchFamily="34" charset="-122"/>
                <a:cs typeface="0 Baran" panose="00000400000000000000" pitchFamily="2" charset="-78"/>
              </a:rPr>
              <a:t>تحلیل</a:t>
            </a:r>
            <a:r>
              <a:rPr lang="en-US" sz="2200" dirty="0">
                <a:solidFill>
                  <a:srgbClr val="000000"/>
                </a:solidFill>
                <a:latin typeface="Brygada 1918 Semi Bold" pitchFamily="34" charset="0"/>
                <a:ea typeface="Brygada 1918 Semi Bold" pitchFamily="34" charset="-122"/>
                <a:cs typeface="0 Baran" panose="00000400000000000000" pitchFamily="2" charset="-78"/>
              </a:rPr>
              <a:t> </a:t>
            </a:r>
            <a:r>
              <a:rPr lang="fa-IR" sz="2200" dirty="0">
                <a:solidFill>
                  <a:srgbClr val="000000"/>
                </a:solidFill>
                <a:latin typeface="Brygada 1918 Semi Bold" pitchFamily="34" charset="0"/>
                <a:ea typeface="Brygada 1918 Semi Bold" pitchFamily="34" charset="-122"/>
                <a:cs typeface="0 Baran" panose="00000400000000000000" pitchFamily="2" charset="-78"/>
              </a:rPr>
              <a:t>دیتا</a:t>
            </a:r>
            <a:endParaRPr lang="en-US" sz="2200" dirty="0">
              <a:cs typeface="0 Baran" panose="00000400000000000000" pitchFamily="2" charset="-78"/>
            </a:endParaRPr>
          </a:p>
        </p:txBody>
      </p:sp>
      <p:sp>
        <p:nvSpPr>
          <p:cNvPr id="12" name="Text 9"/>
          <p:cNvSpPr/>
          <p:nvPr/>
        </p:nvSpPr>
        <p:spPr>
          <a:xfrm>
            <a:off x="6514624" y="5658922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Brygada 1918" pitchFamily="34" charset="0"/>
                <a:ea typeface="Brygada 1918" pitchFamily="34" charset="-122"/>
                <a:cs typeface="0 Baran" panose="00000400000000000000" pitchFamily="2" charset="-78"/>
              </a:rPr>
              <a:t>ایجاد گزارش‌های عملکرد و روندها</a:t>
            </a:r>
            <a:endParaRPr lang="en-US" sz="1750" dirty="0">
              <a:cs typeface="0 Baran" panose="00000400000000000000" pitchFamily="2" charset="-78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EF061F8-5AC6-45B3-8FBF-2ECEDF99FFE0}"/>
              </a:ext>
            </a:extLst>
          </p:cNvPr>
          <p:cNvSpPr/>
          <p:nvPr/>
        </p:nvSpPr>
        <p:spPr>
          <a:xfrm>
            <a:off x="12851842" y="7757327"/>
            <a:ext cx="1647929" cy="35169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556FEB6-939E-4DBC-85DD-4E26F0D3AFEF}"/>
              </a:ext>
            </a:extLst>
          </p:cNvPr>
          <p:cNvSpPr/>
          <p:nvPr/>
        </p:nvSpPr>
        <p:spPr>
          <a:xfrm>
            <a:off x="12851842" y="7757327"/>
            <a:ext cx="1647929" cy="35169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719FAA8-E837-48A7-8E0E-4211A4B531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14711423" cy="905140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7692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AF755CC9-ED84-4B5E-A939-5ED957E71112}"/>
              </a:ext>
            </a:extLst>
          </p:cNvPr>
          <p:cNvSpPr/>
          <p:nvPr/>
        </p:nvSpPr>
        <p:spPr>
          <a:xfrm>
            <a:off x="12851842" y="7757327"/>
            <a:ext cx="1647929" cy="35169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C8AE722-EDA6-4602-AA4F-F219D47CC7DC}"/>
              </a:ext>
            </a:extLst>
          </p:cNvPr>
          <p:cNvSpPr txBox="1"/>
          <p:nvPr/>
        </p:nvSpPr>
        <p:spPr>
          <a:xfrm>
            <a:off x="7978391" y="3778181"/>
            <a:ext cx="6199835" cy="37048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>
              <a:lnSpc>
                <a:spcPct val="150000"/>
              </a:lnSpc>
            </a:pPr>
            <a:r>
              <a:rPr lang="fa-IR" sz="3200" b="1" dirty="0">
                <a:cs typeface="B Titr" panose="00000700000000000000" pitchFamily="2" charset="-78"/>
              </a:rPr>
              <a:t>جدول </a:t>
            </a:r>
            <a:r>
              <a:rPr lang="en-US" sz="3200" b="1" dirty="0">
                <a:solidFill>
                  <a:srgbClr val="FF0000"/>
                </a:solidFill>
                <a:cs typeface="B Titr" panose="00000700000000000000" pitchFamily="2" charset="-78"/>
              </a:rPr>
              <a:t>Members </a:t>
            </a:r>
            <a:r>
              <a:rPr lang="fa-IR" sz="3200" b="1" dirty="0">
                <a:solidFill>
                  <a:srgbClr val="FF0000"/>
                </a:solidFill>
                <a:cs typeface="B Titr" panose="00000700000000000000" pitchFamily="2" charset="-78"/>
              </a:rPr>
              <a:t> </a:t>
            </a:r>
            <a:r>
              <a:rPr lang="fa-IR" sz="3200" b="1" dirty="0">
                <a:cs typeface="B Titr" panose="00000700000000000000" pitchFamily="2" charset="-78"/>
              </a:rPr>
              <a:t>(اعضا):</a:t>
            </a:r>
          </a:p>
          <a:p>
            <a:pPr algn="r" rtl="1">
              <a:lnSpc>
                <a:spcPct val="150000"/>
              </a:lnSpc>
            </a:pPr>
            <a:r>
              <a:rPr lang="fa-IR" dirty="0">
                <a:cs typeface="B Titr" panose="00000700000000000000" pitchFamily="2" charset="-78"/>
              </a:rPr>
              <a:t>در این جدول اطلاعات اعضای کلپ را دخیره می نماییم که عبارت از:</a:t>
            </a:r>
          </a:p>
          <a:p>
            <a:pPr algn="r" rtl="1">
              <a:lnSpc>
                <a:spcPct val="150000"/>
              </a:lnSpc>
            </a:pPr>
            <a:r>
              <a:rPr lang="fa-IR" dirty="0">
                <a:cs typeface="B Titr" panose="00000700000000000000" pitchFamily="2" charset="-78"/>
              </a:rPr>
              <a:t>1</a:t>
            </a:r>
            <a:r>
              <a:rPr lang="en-US" dirty="0">
                <a:cs typeface="B Titr" panose="00000700000000000000" pitchFamily="2" charset="-78"/>
              </a:rPr>
              <a:t>:</a:t>
            </a:r>
            <a:r>
              <a:rPr lang="fa-IR" dirty="0">
                <a:cs typeface="B Titr" panose="00000700000000000000" pitchFamily="2" charset="-78"/>
              </a:rPr>
              <a:t> </a:t>
            </a:r>
            <a:r>
              <a:rPr lang="en-US" dirty="0">
                <a:cs typeface="B Titr" panose="00000700000000000000" pitchFamily="2" charset="-78"/>
              </a:rPr>
              <a:t>id </a:t>
            </a:r>
            <a:r>
              <a:rPr lang="fa-IR" dirty="0">
                <a:cs typeface="B Titr" panose="00000700000000000000" pitchFamily="2" charset="-78"/>
              </a:rPr>
              <a:t> می باشد که برای شناسایی و مشخص کردن تعداد که آن را کلید اصلی </a:t>
            </a:r>
          </a:p>
          <a:p>
            <a:pPr algn="r" rtl="1">
              <a:lnSpc>
                <a:spcPct val="150000"/>
              </a:lnSpc>
            </a:pPr>
            <a:r>
              <a:rPr lang="fa-IR" dirty="0">
                <a:cs typeface="B Titr" panose="00000700000000000000" pitchFamily="2" charset="-78"/>
              </a:rPr>
              <a:t>     یا </a:t>
            </a:r>
            <a:r>
              <a:rPr lang="en-US" b="1" dirty="0">
                <a:solidFill>
                  <a:srgbClr val="FF0000"/>
                </a:solidFill>
                <a:cs typeface="B Titr" panose="00000700000000000000" pitchFamily="2" charset="-78"/>
              </a:rPr>
              <a:t>primary key </a:t>
            </a:r>
            <a:r>
              <a:rPr lang="fa-IR" b="1" dirty="0">
                <a:solidFill>
                  <a:srgbClr val="FF0000"/>
                </a:solidFill>
                <a:cs typeface="B Titr" panose="00000700000000000000" pitchFamily="2" charset="-78"/>
              </a:rPr>
              <a:t> </a:t>
            </a:r>
            <a:r>
              <a:rPr lang="fa-IR" dirty="0">
                <a:cs typeface="B Titr" panose="00000700000000000000" pitchFamily="2" charset="-78"/>
              </a:rPr>
              <a:t>میگیریم.</a:t>
            </a:r>
          </a:p>
          <a:p>
            <a:pPr algn="r" rtl="1">
              <a:lnSpc>
                <a:spcPct val="150000"/>
              </a:lnSpc>
            </a:pPr>
            <a:r>
              <a:rPr lang="fa-IR" dirty="0">
                <a:cs typeface="B Titr" panose="00000700000000000000" pitchFamily="2" charset="-78"/>
              </a:rPr>
              <a:t>2: </a:t>
            </a:r>
            <a:r>
              <a:rPr lang="en-US" b="1" dirty="0">
                <a:solidFill>
                  <a:srgbClr val="FF0000"/>
                </a:solidFill>
                <a:cs typeface="B Titr" panose="00000700000000000000" pitchFamily="2" charset="-78"/>
              </a:rPr>
              <a:t>full name</a:t>
            </a:r>
            <a:r>
              <a:rPr lang="fa-IR" dirty="0">
                <a:cs typeface="B Titr" panose="00000700000000000000" pitchFamily="2" charset="-78"/>
              </a:rPr>
              <a:t> نام شخص عضو شده در کلپ.</a:t>
            </a:r>
          </a:p>
          <a:p>
            <a:pPr algn="r" rtl="1">
              <a:lnSpc>
                <a:spcPct val="150000"/>
              </a:lnSpc>
            </a:pPr>
            <a:r>
              <a:rPr lang="fa-IR" dirty="0">
                <a:cs typeface="B Titr" panose="00000700000000000000" pitchFamily="2" charset="-78"/>
              </a:rPr>
              <a:t>3: </a:t>
            </a:r>
            <a:r>
              <a:rPr lang="en-US" b="1" dirty="0">
                <a:solidFill>
                  <a:srgbClr val="FF0000"/>
                </a:solidFill>
                <a:cs typeface="B Titr" panose="00000700000000000000" pitchFamily="2" charset="-78"/>
              </a:rPr>
              <a:t>phone_numbers,email</a:t>
            </a:r>
            <a:r>
              <a:rPr lang="fa-IR" b="1" dirty="0">
                <a:solidFill>
                  <a:srgbClr val="FF0000"/>
                </a:solidFill>
                <a:cs typeface="B Titr" panose="00000700000000000000" pitchFamily="2" charset="-78"/>
              </a:rPr>
              <a:t> </a:t>
            </a:r>
            <a:r>
              <a:rPr lang="fa-IR" dirty="0">
                <a:cs typeface="B Titr" panose="00000700000000000000" pitchFamily="2" charset="-78"/>
              </a:rPr>
              <a:t>اطلاعات تماس اعضا کلپ.</a:t>
            </a:r>
          </a:p>
          <a:p>
            <a:pPr algn="r" rtl="1">
              <a:lnSpc>
                <a:spcPct val="150000"/>
              </a:lnSpc>
            </a:pPr>
            <a:r>
              <a:rPr lang="fa-IR" dirty="0">
                <a:cs typeface="B Titr" panose="00000700000000000000" pitchFamily="2" charset="-78"/>
              </a:rPr>
              <a:t>4:</a:t>
            </a:r>
            <a:r>
              <a:rPr lang="fa-IR" dirty="0">
                <a:solidFill>
                  <a:srgbClr val="FF0000"/>
                </a:solidFill>
                <a:cs typeface="B Titr" panose="00000700000000000000" pitchFamily="2" charset="-78"/>
              </a:rPr>
              <a:t> </a:t>
            </a:r>
            <a:r>
              <a:rPr lang="en-US" b="1" dirty="0">
                <a:solidFill>
                  <a:srgbClr val="FF0000"/>
                </a:solidFill>
                <a:cs typeface="B Titr" panose="00000700000000000000" pitchFamily="2" charset="-78"/>
              </a:rPr>
              <a:t>join_date</a:t>
            </a:r>
            <a:r>
              <a:rPr lang="fa-IR" b="1" dirty="0">
                <a:cs typeface="B Titr" panose="00000700000000000000" pitchFamily="2" charset="-78"/>
              </a:rPr>
              <a:t> </a:t>
            </a:r>
            <a:r>
              <a:rPr lang="fa-IR" dirty="0">
                <a:cs typeface="B Titr" panose="00000700000000000000" pitchFamily="2" charset="-78"/>
              </a:rPr>
              <a:t>تاریخ پیوستن اعضا.</a:t>
            </a:r>
          </a:p>
          <a:p>
            <a:pPr algn="r" rtl="1">
              <a:lnSpc>
                <a:spcPct val="150000"/>
              </a:lnSpc>
            </a:pPr>
            <a:r>
              <a:rPr lang="fa-IR" dirty="0">
                <a:cs typeface="B Titr" panose="00000700000000000000" pitchFamily="2" charset="-78"/>
              </a:rPr>
              <a:t>5: </a:t>
            </a:r>
            <a:r>
              <a:rPr lang="en-US" b="1" dirty="0">
                <a:solidFill>
                  <a:srgbClr val="FF0000"/>
                </a:solidFill>
                <a:cs typeface="B Titr" panose="00000700000000000000" pitchFamily="2" charset="-78"/>
              </a:rPr>
              <a:t>states</a:t>
            </a:r>
            <a:r>
              <a:rPr lang="fa-IR" dirty="0">
                <a:cs typeface="B Titr" panose="00000700000000000000" pitchFamily="2" charset="-78"/>
              </a:rPr>
              <a:t> (وضعیت)  فعال، غیر فعال، تعلیق.</a:t>
            </a:r>
            <a:endParaRPr lang="en-US" dirty="0">
              <a:cs typeface="B Titr" panose="00000700000000000000" pitchFamily="2" charset="-78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99C1E7-FB92-45B1-AB0D-0BAD231F4A0E}"/>
              </a:ext>
            </a:extLst>
          </p:cNvPr>
          <p:cNvSpPr txBox="1"/>
          <p:nvPr/>
        </p:nvSpPr>
        <p:spPr>
          <a:xfrm>
            <a:off x="-70339" y="3388762"/>
            <a:ext cx="6119447" cy="4739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br>
              <a:rPr lang="en-US" dirty="0">
                <a:cs typeface="B Titr" panose="00000700000000000000" pitchFamily="2" charset="-78"/>
              </a:rPr>
            </a:br>
            <a:r>
              <a:rPr lang="fa-IR" sz="3200" dirty="0">
                <a:cs typeface="B Titr" panose="00000700000000000000" pitchFamily="2" charset="-78"/>
              </a:rPr>
              <a:t>رابطه های جدول اعضا:</a:t>
            </a:r>
            <a:br>
              <a:rPr lang="en-US" dirty="0">
                <a:cs typeface="B Titr" panose="00000700000000000000" pitchFamily="2" charset="-78"/>
              </a:rPr>
            </a:b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 </a:t>
            </a:r>
            <a:r>
              <a:rPr lang="en-US" b="1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Members ↔ Classes</a:t>
            </a:r>
            <a:r>
              <a:rPr lang="fa-IR" b="1" dirty="0">
                <a:solidFill>
                  <a:srgbClr val="FF0000"/>
                </a:solidFill>
                <a:latin typeface="Times New Roman" panose="02020603050405020304" pitchFamily="18" charset="0"/>
                <a:cs typeface="B Titr" panose="00000700000000000000" pitchFamily="2" charset="-78"/>
              </a:rPr>
              <a:t> </a:t>
            </a:r>
            <a:br>
              <a:rPr lang="en-US" dirty="0">
                <a:cs typeface="B Titr" panose="00000700000000000000" pitchFamily="2" charset="-78"/>
              </a:rPr>
            </a:br>
            <a:br>
              <a:rPr lang="en-US" dirty="0">
                <a:cs typeface="B Titr" panose="00000700000000000000" pitchFamily="2" charset="-78"/>
              </a:rPr>
            </a:br>
            <a:r>
              <a:rPr lang="fa-IR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رابطه: چند به چند </a:t>
            </a:r>
            <a:r>
              <a:rPr lang="en-US" b="1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Many-to-Many)</a:t>
            </a:r>
            <a:r>
              <a:rPr lang="fa-IR" b="1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)</a:t>
            </a:r>
            <a:br>
              <a:rPr lang="en-US" dirty="0">
                <a:cs typeface="B Titr" panose="00000700000000000000" pitchFamily="2" charset="-78"/>
              </a:rPr>
            </a:br>
            <a:br>
              <a:rPr lang="en-US" dirty="0">
                <a:cs typeface="B Titr" panose="00000700000000000000" pitchFamily="2" charset="-78"/>
              </a:rPr>
            </a:br>
            <a:r>
              <a:rPr lang="fa-IR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یک عضو</a:t>
            </a:r>
            <a:r>
              <a:rPr lang="en-US" b="1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Members)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 </a:t>
            </a:r>
            <a:r>
              <a:rPr lang="fa-IR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)می‌تواند در چند صنف  ثبت‌نام کند.</a:t>
            </a:r>
            <a:br>
              <a:rPr lang="fa-IR" dirty="0">
                <a:cs typeface="B Titr" panose="00000700000000000000" pitchFamily="2" charset="-78"/>
              </a:rPr>
            </a:br>
            <a:br>
              <a:rPr lang="fa-IR" dirty="0">
                <a:cs typeface="B Titr" panose="00000700000000000000" pitchFamily="2" charset="-78"/>
              </a:rPr>
            </a:br>
            <a:r>
              <a:rPr lang="fa-IR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هر صنف  نیز می‌تواند چندین عضو داشته باشد.</a:t>
            </a:r>
            <a:br>
              <a:rPr lang="fa-IR" dirty="0">
                <a:cs typeface="B Titr" panose="00000700000000000000" pitchFamily="2" charset="-78"/>
              </a:rPr>
            </a:br>
            <a:br>
              <a:rPr lang="fa-IR" dirty="0">
                <a:cs typeface="B Titr" panose="00000700000000000000" pitchFamily="2" charset="-78"/>
              </a:rPr>
            </a:br>
            <a:r>
              <a:rPr lang="fa-IR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این رابطه توسط جدول میانی </a:t>
            </a:r>
            <a:r>
              <a:rPr lang="en-US" b="0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Class_Member </a:t>
            </a:r>
            <a:r>
              <a:rPr lang="fa-IR" b="0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 </a:t>
            </a:r>
            <a:r>
              <a:rPr lang="fa-IR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مدیریت می‌شود:</a:t>
            </a:r>
            <a:br>
              <a:rPr lang="fa-IR" dirty="0">
                <a:cs typeface="B Titr" panose="00000700000000000000" pitchFamily="2" charset="-78"/>
              </a:rPr>
            </a:br>
            <a:br>
              <a:rPr lang="fa-IR" dirty="0">
                <a:cs typeface="B Titr" panose="00000700000000000000" pitchFamily="2" charset="-78"/>
              </a:rPr>
            </a:br>
            <a:r>
              <a:rPr lang="fa-IR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شامل </a:t>
            </a:r>
            <a:r>
              <a:rPr lang="en-US" b="1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class_id </a:t>
            </a:r>
            <a:r>
              <a:rPr lang="fa-IR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و </a:t>
            </a:r>
            <a:r>
              <a:rPr lang="en-US" b="1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member_id</a:t>
            </a:r>
            <a:br>
              <a:rPr lang="en-US" dirty="0">
                <a:cs typeface="B Titr" panose="00000700000000000000" pitchFamily="2" charset="-78"/>
              </a:rPr>
            </a:br>
            <a:br>
              <a:rPr lang="en-US" dirty="0">
                <a:cs typeface="B Titr" panose="00000700000000000000" pitchFamily="2" charset="-78"/>
              </a:rPr>
            </a:br>
            <a:r>
              <a:rPr lang="fa-IR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کلید خارجی به هر دو جدول دارد.</a:t>
            </a:r>
            <a:br>
              <a:rPr lang="fa-IR" dirty="0">
                <a:cs typeface="B Titr" panose="00000700000000000000" pitchFamily="2" charset="-78"/>
              </a:rPr>
            </a:br>
            <a:endParaRPr lang="en-US" dirty="0">
              <a:cs typeface="B Titr" panose="00000700000000000000" pitchFamily="2" charset="-78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EAA196D0-7293-4182-A557-0A6769BA18AE}"/>
              </a:ext>
            </a:extLst>
          </p:cNvPr>
          <p:cNvSpPr/>
          <p:nvPr/>
        </p:nvSpPr>
        <p:spPr>
          <a:xfrm>
            <a:off x="12851842" y="7757327"/>
            <a:ext cx="1647929" cy="35169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7D01D6-EDAD-4530-AD75-34E95DAF3697}"/>
              </a:ext>
            </a:extLst>
          </p:cNvPr>
          <p:cNvSpPr txBox="1"/>
          <p:nvPr/>
        </p:nvSpPr>
        <p:spPr>
          <a:xfrm>
            <a:off x="6812782" y="422031"/>
            <a:ext cx="7686989" cy="2781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>
              <a:lnSpc>
                <a:spcPct val="150000"/>
              </a:lnSpc>
            </a:pPr>
            <a:r>
              <a:rPr lang="fa-IR" sz="2800" dirty="0">
                <a:cs typeface="B Titr" panose="00000700000000000000" pitchFamily="2" charset="-78"/>
              </a:rPr>
              <a:t>جدول صنف ها یا(</a:t>
            </a:r>
            <a:r>
              <a:rPr lang="en-US" sz="2800" b="1" dirty="0">
                <a:solidFill>
                  <a:srgbClr val="FF0000"/>
                </a:solidFill>
                <a:cs typeface="B Titr" panose="00000700000000000000" pitchFamily="2" charset="-78"/>
              </a:rPr>
              <a:t>Classes</a:t>
            </a:r>
            <a:r>
              <a:rPr lang="fa-IR" sz="2800" dirty="0">
                <a:cs typeface="B Titr" panose="00000700000000000000" pitchFamily="2" charset="-78"/>
              </a:rPr>
              <a:t>)</a:t>
            </a:r>
            <a:r>
              <a:rPr lang="en-US" sz="2800" dirty="0">
                <a:cs typeface="B Titr" panose="00000700000000000000" pitchFamily="2" charset="-78"/>
              </a:rPr>
              <a:t>:</a:t>
            </a:r>
          </a:p>
          <a:p>
            <a:pPr algn="r" rtl="1">
              <a:lnSpc>
                <a:spcPct val="150000"/>
              </a:lnSpc>
            </a:pPr>
            <a:r>
              <a:rPr lang="fa-IR" dirty="0">
                <a:cs typeface="B Titr" panose="00000700000000000000" pitchFamily="2" charset="-78"/>
              </a:rPr>
              <a:t>  در این جدول صنف های موجود در کلپ مشخص می شود:</a:t>
            </a:r>
          </a:p>
          <a:p>
            <a:pPr algn="r" rtl="1">
              <a:lnSpc>
                <a:spcPct val="150000"/>
              </a:lnSpc>
            </a:pPr>
            <a:r>
              <a:rPr lang="fa-IR" dirty="0">
                <a:cs typeface="B Titr" panose="00000700000000000000" pitchFamily="2" charset="-78"/>
              </a:rPr>
              <a:t>1:</a:t>
            </a:r>
            <a:r>
              <a:rPr lang="en-US" b="1" dirty="0">
                <a:solidFill>
                  <a:srgbClr val="FF0000"/>
                </a:solidFill>
                <a:cs typeface="B Titr" panose="00000700000000000000" pitchFamily="2" charset="-78"/>
              </a:rPr>
              <a:t>id</a:t>
            </a:r>
            <a:r>
              <a:rPr lang="fa-IR" b="1" dirty="0">
                <a:solidFill>
                  <a:srgbClr val="FF0000"/>
                </a:solidFill>
                <a:cs typeface="B Titr" panose="00000700000000000000" pitchFamily="2" charset="-78"/>
              </a:rPr>
              <a:t> </a:t>
            </a:r>
            <a:r>
              <a:rPr lang="fa-IR" b="1" dirty="0">
                <a:cs typeface="B Titr" panose="00000700000000000000" pitchFamily="2" charset="-78"/>
              </a:rPr>
              <a:t>برای شناسایی صنف ها می باشد که کلید اصلی یا </a:t>
            </a:r>
            <a:r>
              <a:rPr lang="en-US" b="1" dirty="0">
                <a:cs typeface="B Titr" panose="00000700000000000000" pitchFamily="2" charset="-78"/>
              </a:rPr>
              <a:t>primary key </a:t>
            </a:r>
            <a:r>
              <a:rPr lang="fa-IR" b="1" dirty="0">
                <a:cs typeface="B Titr" panose="00000700000000000000" pitchFamily="2" charset="-78"/>
              </a:rPr>
              <a:t> می باشد.</a:t>
            </a:r>
            <a:endParaRPr lang="en-US" b="1" dirty="0">
              <a:cs typeface="B Titr" panose="00000700000000000000" pitchFamily="2" charset="-78"/>
            </a:endParaRPr>
          </a:p>
          <a:p>
            <a:pPr algn="r" rtl="1">
              <a:lnSpc>
                <a:spcPct val="150000"/>
              </a:lnSpc>
            </a:pPr>
            <a:r>
              <a:rPr lang="fa-IR" dirty="0">
                <a:solidFill>
                  <a:srgbClr val="FF0000"/>
                </a:solidFill>
                <a:cs typeface="B Titr" panose="00000700000000000000" pitchFamily="2" charset="-78"/>
              </a:rPr>
              <a:t>2: </a:t>
            </a:r>
            <a:r>
              <a:rPr lang="en-US" b="1" dirty="0">
                <a:solidFill>
                  <a:srgbClr val="FF0000"/>
                </a:solidFill>
                <a:cs typeface="B Titr" panose="00000700000000000000" pitchFamily="2" charset="-78"/>
              </a:rPr>
              <a:t>class_name</a:t>
            </a:r>
            <a:r>
              <a:rPr lang="fa-IR" b="1" dirty="0">
                <a:solidFill>
                  <a:srgbClr val="FF0000"/>
                </a:solidFill>
                <a:cs typeface="B Titr" panose="00000700000000000000" pitchFamily="2" charset="-78"/>
              </a:rPr>
              <a:t> </a:t>
            </a:r>
            <a:r>
              <a:rPr lang="fa-IR" dirty="0">
                <a:cs typeface="B Titr" panose="00000700000000000000" pitchFamily="2" charset="-78"/>
              </a:rPr>
              <a:t>نام صنف</a:t>
            </a:r>
            <a:r>
              <a:rPr lang="fa-IR" dirty="0">
                <a:solidFill>
                  <a:srgbClr val="FF0000"/>
                </a:solidFill>
                <a:cs typeface="B Titr" panose="00000700000000000000" pitchFamily="2" charset="-78"/>
              </a:rPr>
              <a:t>، </a:t>
            </a:r>
            <a:r>
              <a:rPr lang="en-US" b="1" dirty="0">
                <a:solidFill>
                  <a:srgbClr val="FF0000"/>
                </a:solidFill>
                <a:cs typeface="B Titr" panose="00000700000000000000" pitchFamily="2" charset="-78"/>
              </a:rPr>
              <a:t>trainer_id </a:t>
            </a:r>
            <a:r>
              <a:rPr lang="fa-IR" b="1" dirty="0">
                <a:solidFill>
                  <a:srgbClr val="FF0000"/>
                </a:solidFill>
                <a:cs typeface="B Titr" panose="00000700000000000000" pitchFamily="2" charset="-78"/>
              </a:rPr>
              <a:t> </a:t>
            </a:r>
            <a:r>
              <a:rPr lang="fa-IR" b="1" dirty="0">
                <a:cs typeface="B Titr" panose="00000700000000000000" pitchFamily="2" charset="-78"/>
              </a:rPr>
              <a:t>مربی مسول صنف</a:t>
            </a:r>
            <a:r>
              <a:rPr lang="fa-IR" b="1" dirty="0">
                <a:solidFill>
                  <a:srgbClr val="FF0000"/>
                </a:solidFill>
                <a:cs typeface="B Titr" panose="00000700000000000000" pitchFamily="2" charset="-78"/>
              </a:rPr>
              <a:t>، </a:t>
            </a:r>
            <a:r>
              <a:rPr lang="en-US" b="1" dirty="0">
                <a:solidFill>
                  <a:srgbClr val="FF0000"/>
                </a:solidFill>
                <a:cs typeface="B Titr" panose="00000700000000000000" pitchFamily="2" charset="-78"/>
              </a:rPr>
              <a:t>schedule </a:t>
            </a:r>
            <a:r>
              <a:rPr lang="fa-IR" b="1" dirty="0">
                <a:solidFill>
                  <a:srgbClr val="FF0000"/>
                </a:solidFill>
                <a:cs typeface="B Titr" panose="00000700000000000000" pitchFamily="2" charset="-78"/>
              </a:rPr>
              <a:t> </a:t>
            </a:r>
            <a:r>
              <a:rPr lang="fa-IR" b="1" dirty="0">
                <a:cs typeface="B Titr" panose="00000700000000000000" pitchFamily="2" charset="-78"/>
              </a:rPr>
              <a:t>زمان برگزاری صنف.</a:t>
            </a:r>
          </a:p>
          <a:p>
            <a:pPr algn="r" rtl="1">
              <a:lnSpc>
                <a:spcPct val="150000"/>
              </a:lnSpc>
            </a:pPr>
            <a:r>
              <a:rPr lang="fa-IR" b="1" dirty="0">
                <a:cs typeface="B Titr" panose="00000700000000000000" pitchFamily="2" charset="-78"/>
              </a:rPr>
              <a:t>3: </a:t>
            </a:r>
            <a:r>
              <a:rPr lang="en-US" b="1" dirty="0">
                <a:solidFill>
                  <a:srgbClr val="FF0000"/>
                </a:solidFill>
                <a:cs typeface="B Titr" panose="00000700000000000000" pitchFamily="2" charset="-78"/>
              </a:rPr>
              <a:t>location</a:t>
            </a:r>
            <a:r>
              <a:rPr lang="fa-IR" b="1" dirty="0">
                <a:solidFill>
                  <a:srgbClr val="FF0000"/>
                </a:solidFill>
                <a:cs typeface="B Titr" panose="00000700000000000000" pitchFamily="2" charset="-78"/>
              </a:rPr>
              <a:t> </a:t>
            </a:r>
            <a:r>
              <a:rPr lang="fa-IR" b="1" dirty="0">
                <a:cs typeface="B Titr" panose="00000700000000000000" pitchFamily="2" charset="-78"/>
              </a:rPr>
              <a:t>محل برگزاری،  </a:t>
            </a:r>
            <a:r>
              <a:rPr lang="en-US" b="1" dirty="0">
                <a:solidFill>
                  <a:srgbClr val="FF0000"/>
                </a:solidFill>
                <a:cs typeface="B Titr" panose="00000700000000000000" pitchFamily="2" charset="-78"/>
              </a:rPr>
              <a:t>capacity</a:t>
            </a:r>
            <a:r>
              <a:rPr lang="fa-IR" b="1" dirty="0">
                <a:cs typeface="B Titr" panose="00000700000000000000" pitchFamily="2" charset="-78"/>
              </a:rPr>
              <a:t> و ظرفیت صنف ها.</a:t>
            </a:r>
          </a:p>
          <a:p>
            <a:pPr algn="r" rtl="1">
              <a:lnSpc>
                <a:spcPct val="150000"/>
              </a:lnSpc>
            </a:pPr>
            <a:r>
              <a:rPr lang="fa-IR" b="1" dirty="0">
                <a:cs typeface="B Titr" panose="00000700000000000000" pitchFamily="2" charset="-78"/>
              </a:rPr>
              <a:t>4:</a:t>
            </a:r>
            <a:r>
              <a:rPr lang="en-US" b="1" dirty="0">
                <a:cs typeface="B Titr" panose="00000700000000000000" pitchFamily="2" charset="-78"/>
              </a:rPr>
              <a:t>  </a:t>
            </a:r>
            <a:r>
              <a:rPr lang="en-US" b="1" dirty="0">
                <a:solidFill>
                  <a:srgbClr val="FF0000"/>
                </a:solidFill>
                <a:cs typeface="B Titr" panose="00000700000000000000" pitchFamily="2" charset="-78"/>
              </a:rPr>
              <a:t>status</a:t>
            </a:r>
            <a:r>
              <a:rPr lang="en-US" b="1" dirty="0">
                <a:cs typeface="B Titr" panose="00000700000000000000" pitchFamily="2" charset="-78"/>
              </a:rPr>
              <a:t> </a:t>
            </a:r>
            <a:r>
              <a:rPr lang="fa-IR" b="1" dirty="0">
                <a:cs typeface="B Titr" panose="00000700000000000000" pitchFamily="2" charset="-78"/>
              </a:rPr>
              <a:t> فعال و یا غیر فعال.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C061D7-24BA-4523-A11B-039439C0517A}"/>
              </a:ext>
            </a:extLst>
          </p:cNvPr>
          <p:cNvSpPr txBox="1"/>
          <p:nvPr/>
        </p:nvSpPr>
        <p:spPr>
          <a:xfrm>
            <a:off x="7616651" y="3669175"/>
            <a:ext cx="6883120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sz="3200" dirty="0">
                <a:cs typeface="B Titr" panose="00000700000000000000" pitchFamily="2" charset="-78"/>
              </a:rPr>
              <a:t>ارتباطات جدول صنف یا (</a:t>
            </a:r>
            <a:r>
              <a:rPr lang="en-US" sz="3200" b="1" dirty="0">
                <a:solidFill>
                  <a:srgbClr val="FF0000"/>
                </a:solidFill>
                <a:cs typeface="B Titr" panose="00000700000000000000" pitchFamily="2" charset="-78"/>
              </a:rPr>
              <a:t>class</a:t>
            </a:r>
            <a:r>
              <a:rPr lang="fa-IR" sz="3200" dirty="0">
                <a:cs typeface="B Titr" panose="00000700000000000000" pitchFamily="2" charset="-78"/>
              </a:rPr>
              <a:t>):</a:t>
            </a:r>
          </a:p>
          <a:p>
            <a:pPr algn="r" rtl="1"/>
            <a:r>
              <a:rPr lang="en-US" sz="2400" b="0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</a:rPr>
              <a:t>Classes ↔ Trainer</a:t>
            </a:r>
            <a:r>
              <a:rPr lang="fa-IR" sz="2400" b="0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fa-IR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fa-IR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 </a:t>
            </a:r>
            <a:br>
              <a:rPr lang="en-US" dirty="0"/>
            </a:br>
            <a:br>
              <a:rPr lang="en-US" dirty="0">
                <a:cs typeface="B Titr" panose="00000700000000000000" pitchFamily="2" charset="-78"/>
              </a:rPr>
            </a:br>
            <a:r>
              <a:rPr lang="fa-IR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رابطه: چند به یک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 </a:t>
            </a:r>
            <a:r>
              <a:rPr lang="fa-IR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(</a:t>
            </a:r>
            <a:r>
              <a:rPr lang="en-US" b="0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Many-to-One</a:t>
            </a:r>
            <a:r>
              <a:rPr lang="fa-IR" dirty="0">
                <a:solidFill>
                  <a:srgbClr val="FF0000"/>
                </a:solidFill>
                <a:latin typeface="Times New Roman" panose="02020603050405020304" pitchFamily="18" charset="0"/>
                <a:cs typeface="B Titr" panose="00000700000000000000" pitchFamily="2" charset="-78"/>
              </a:rPr>
              <a:t>)</a:t>
            </a:r>
            <a:br>
              <a:rPr lang="en-US" dirty="0">
                <a:cs typeface="B Titr" panose="00000700000000000000" pitchFamily="2" charset="-78"/>
              </a:rPr>
            </a:br>
            <a:br>
              <a:rPr lang="en-US" dirty="0">
                <a:cs typeface="B Titr" panose="00000700000000000000" pitchFamily="2" charset="-78"/>
              </a:rPr>
            </a:br>
            <a:r>
              <a:rPr lang="fa-IR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هر صنف  تنها یک مربی دارد.</a:t>
            </a:r>
            <a:br>
              <a:rPr lang="fa-IR" dirty="0">
                <a:cs typeface="B Titr" panose="00000700000000000000" pitchFamily="2" charset="-78"/>
              </a:rPr>
            </a:br>
            <a:br>
              <a:rPr lang="fa-IR" dirty="0">
                <a:cs typeface="B Titr" panose="00000700000000000000" pitchFamily="2" charset="-78"/>
              </a:rPr>
            </a:br>
            <a:r>
              <a:rPr lang="fa-IR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ولی هر مربی می‌تواند چند صنف  را آموزش دهد.</a:t>
            </a:r>
            <a:br>
              <a:rPr lang="fa-IR" dirty="0">
                <a:cs typeface="B Titr" panose="00000700000000000000" pitchFamily="2" charset="-78"/>
              </a:rPr>
            </a:br>
            <a:br>
              <a:rPr lang="fa-IR" dirty="0">
                <a:cs typeface="B Titr" panose="00000700000000000000" pitchFamily="2" charset="-78"/>
              </a:rPr>
            </a:br>
            <a:r>
              <a:rPr lang="en-US" dirty="0">
                <a:cs typeface="B Titr" panose="00000700000000000000" pitchFamily="2" charset="-78"/>
              </a:rPr>
              <a:t> </a:t>
            </a:r>
            <a:r>
              <a:rPr lang="en-US" b="0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Classes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  </a:t>
            </a:r>
            <a:r>
              <a:rPr lang="fa-IR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دارای فیلد </a:t>
            </a:r>
            <a:r>
              <a:rPr lang="en-US" b="0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trainer_id (FK) </a:t>
            </a:r>
            <a:r>
              <a:rPr lang="fa-IR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است که به جدول </a:t>
            </a:r>
            <a:r>
              <a:rPr lang="en-US" b="0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Trainer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 </a:t>
            </a:r>
            <a:r>
              <a:rPr lang="fa-IR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وصل است.</a:t>
            </a:r>
            <a:br>
              <a:rPr lang="fa-IR" dirty="0">
                <a:cs typeface="B Titr" panose="00000700000000000000" pitchFamily="2" charset="-78"/>
              </a:rPr>
            </a:br>
            <a:endParaRPr lang="en-US" dirty="0">
              <a:cs typeface="B Titr" panose="00000700000000000000" pitchFamily="2" charset="-78"/>
            </a:endParaRPr>
          </a:p>
          <a:p>
            <a:pPr algn="r" rtl="1"/>
            <a:endParaRPr lang="en-US" dirty="0">
              <a:cs typeface="B Titr" panose="00000700000000000000" pitchFamily="2" charset="-78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5C21627-E588-4CA9-AB3D-7D1A1662F8A6}"/>
              </a:ext>
            </a:extLst>
          </p:cNvPr>
          <p:cNvSpPr/>
          <p:nvPr/>
        </p:nvSpPr>
        <p:spPr>
          <a:xfrm>
            <a:off x="12851842" y="7757327"/>
            <a:ext cx="1647929" cy="35169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6047E76-5541-49DC-BE6B-31DC50BE2B8A}"/>
              </a:ext>
            </a:extLst>
          </p:cNvPr>
          <p:cNvSpPr txBox="1"/>
          <p:nvPr/>
        </p:nvSpPr>
        <p:spPr>
          <a:xfrm>
            <a:off x="6863787" y="324091"/>
            <a:ext cx="7407798" cy="55431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>
              <a:lnSpc>
                <a:spcPct val="150000"/>
              </a:lnSpc>
            </a:pPr>
            <a:r>
              <a:rPr lang="fa-IR" sz="2400" dirty="0">
                <a:solidFill>
                  <a:srgbClr val="000000"/>
                </a:solidFill>
                <a:cs typeface="B Titr" panose="00000700000000000000" pitchFamily="2" charset="-78"/>
              </a:rPr>
              <a:t>3</a:t>
            </a:r>
            <a:r>
              <a:rPr lang="fa-IR" sz="3600" dirty="0">
                <a:solidFill>
                  <a:srgbClr val="000000"/>
                </a:solidFill>
                <a:cs typeface="B Titr" panose="00000700000000000000" pitchFamily="2" charset="-78"/>
              </a:rPr>
              <a:t>:</a:t>
            </a:r>
            <a:r>
              <a:rPr lang="fa-IR" sz="2800" dirty="0">
                <a:solidFill>
                  <a:srgbClr val="000000"/>
                </a:solidFill>
                <a:cs typeface="B Titr" panose="00000700000000000000" pitchFamily="2" charset="-78"/>
              </a:rPr>
              <a:t> مربیان (</a:t>
            </a:r>
            <a:r>
              <a:rPr lang="en-US" sz="2800" dirty="0">
                <a:solidFill>
                  <a:srgbClr val="FF0000"/>
                </a:solidFill>
                <a:cs typeface="B Titr" panose="00000700000000000000" pitchFamily="2" charset="-78"/>
              </a:rPr>
              <a:t>trainer</a:t>
            </a:r>
            <a:r>
              <a:rPr lang="fa-IR" sz="2800" dirty="0">
                <a:solidFill>
                  <a:srgbClr val="000000"/>
                </a:solidFill>
                <a:cs typeface="B Titr" panose="00000700000000000000" pitchFamily="2" charset="-78"/>
              </a:rPr>
              <a:t>)</a:t>
            </a:r>
            <a:r>
              <a:rPr lang="en-US" sz="2800" dirty="0">
                <a:solidFill>
                  <a:srgbClr val="000000"/>
                </a:solidFill>
                <a:cs typeface="B Titr" panose="00000700000000000000" pitchFamily="2" charset="-78"/>
              </a:rPr>
              <a:t>:</a:t>
            </a:r>
          </a:p>
          <a:p>
            <a:pPr algn="r" rtl="1">
              <a:lnSpc>
                <a:spcPct val="150000"/>
              </a:lnSpc>
            </a:pPr>
            <a:r>
              <a:rPr lang="fa-IR" dirty="0">
                <a:solidFill>
                  <a:srgbClr val="000000"/>
                </a:solidFill>
                <a:cs typeface="B Titr" panose="00000700000000000000" pitchFamily="2" charset="-78"/>
              </a:rPr>
              <a:t>شخصی که صنف ها را برگزار می کند یا تجهیزات را مدیریت می کند.</a:t>
            </a:r>
            <a:br>
              <a:rPr lang="fa-IR" dirty="0">
                <a:cs typeface="B Titr" panose="00000700000000000000" pitchFamily="2" charset="-78"/>
              </a:rPr>
            </a:br>
            <a:r>
              <a:rPr lang="fa-IR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فیلدهای مهم:</a:t>
            </a:r>
            <a:br>
              <a:rPr lang="fa-IR" dirty="0">
                <a:cs typeface="B Titr" panose="00000700000000000000" pitchFamily="2" charset="-78"/>
              </a:rPr>
            </a:br>
            <a:r>
              <a:rPr lang="en-US" dirty="0">
                <a:cs typeface="B Titr" panose="00000700000000000000" pitchFamily="2" charset="-78"/>
              </a:rPr>
              <a:t>  :</a:t>
            </a:r>
            <a:r>
              <a:rPr lang="en-US" b="1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id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 </a:t>
            </a:r>
            <a:r>
              <a:rPr lang="fa-IR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شناسایی مربی</a:t>
            </a:r>
            <a:br>
              <a:rPr lang="fa-IR" dirty="0">
                <a:cs typeface="B Titr" panose="00000700000000000000" pitchFamily="2" charset="-78"/>
              </a:rPr>
            </a:br>
            <a:r>
              <a:rPr lang="en-US" dirty="0">
                <a:cs typeface="B Titr" panose="00000700000000000000" pitchFamily="2" charset="-78"/>
              </a:rPr>
              <a:t> </a:t>
            </a:r>
            <a:r>
              <a:rPr lang="en-US" b="1" dirty="0">
                <a:solidFill>
                  <a:srgbClr val="000000"/>
                </a:solidFill>
                <a:latin typeface="Times New Roman" panose="02020603050405020304" pitchFamily="18" charset="0"/>
                <a:cs typeface="B Titr" panose="00000700000000000000" pitchFamily="2" charset="-78"/>
              </a:rPr>
              <a:t>: </a:t>
            </a:r>
            <a:r>
              <a:rPr lang="en-US" sz="2000" b="1" dirty="0">
                <a:solidFill>
                  <a:srgbClr val="FF0000"/>
                </a:solidFill>
                <a:latin typeface="Times New Roman" panose="02020603050405020304" pitchFamily="18" charset="0"/>
                <a:cs typeface="B Titr" panose="00000700000000000000" pitchFamily="2" charset="-78"/>
              </a:rPr>
              <a:t>full_name, phone, email  </a:t>
            </a:r>
            <a:r>
              <a:rPr lang="fa-IR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ا</a:t>
            </a:r>
            <a:r>
              <a:rPr lang="en-US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 </a:t>
            </a:r>
            <a:r>
              <a:rPr lang="fa-IR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طلاعات مربی</a:t>
            </a:r>
            <a:br>
              <a:rPr lang="fa-IR" dirty="0">
                <a:cs typeface="B Titr" panose="00000700000000000000" pitchFamily="2" charset="-78"/>
              </a:rPr>
            </a:br>
            <a:r>
              <a:rPr lang="en-US" dirty="0">
                <a:cs typeface="B Titr" panose="00000700000000000000" pitchFamily="2" charset="-78"/>
              </a:rPr>
              <a:t>  </a:t>
            </a:r>
            <a:r>
              <a:rPr lang="en-US" b="1" dirty="0">
                <a:solidFill>
                  <a:srgbClr val="FF0000"/>
                </a:solidFill>
                <a:cs typeface="B Titr" panose="00000700000000000000" pitchFamily="2" charset="-78"/>
              </a:rPr>
              <a:t>:</a:t>
            </a:r>
            <a:r>
              <a:rPr lang="en-US" sz="2000" b="1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workhour  </a:t>
            </a:r>
            <a:r>
              <a:rPr lang="fa-IR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ساعات کاری یا برنامه کاری</a:t>
            </a:r>
            <a:br>
              <a:rPr lang="fa-IR" dirty="0">
                <a:cs typeface="B Titr" panose="00000700000000000000" pitchFamily="2" charset="-78"/>
              </a:rPr>
            </a:br>
            <a:br>
              <a:rPr lang="fa-IR" dirty="0">
                <a:cs typeface="B Titr" panose="00000700000000000000" pitchFamily="2" charset="-78"/>
              </a:rPr>
            </a:br>
            <a:r>
              <a:rPr lang="fa-IR" sz="28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ارتباطات:</a:t>
            </a:r>
            <a:br>
              <a:rPr lang="fa-IR" dirty="0">
                <a:cs typeface="B Titr" panose="00000700000000000000" pitchFamily="2" charset="-78"/>
              </a:rPr>
            </a:br>
            <a:r>
              <a:rPr lang="en-US" sz="2000" b="1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Classes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 </a:t>
            </a:r>
            <a:r>
              <a:rPr lang="fa-IR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:  یک مربی می‌تواند چند صنف  را برگزار کند.</a:t>
            </a:r>
            <a:br>
              <a:rPr lang="fa-IR" dirty="0">
                <a:cs typeface="B Titr" panose="00000700000000000000" pitchFamily="2" charset="-78"/>
              </a:rPr>
            </a:br>
            <a:r>
              <a:rPr lang="en-US" sz="2000" b="1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Equipment</a:t>
            </a:r>
            <a:r>
              <a:rPr lang="en-US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 </a:t>
            </a:r>
            <a:r>
              <a:rPr lang="fa-IR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:  </a:t>
            </a:r>
            <a:r>
              <a:rPr lang="fa-IR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برخی تجهیزات ممکن است به مربی خاصی تخصیص یافته باشند.</a:t>
            </a:r>
            <a:br>
              <a:rPr lang="fa-IR" dirty="0">
                <a:cs typeface="B Titr" panose="00000700000000000000" pitchFamily="2" charset="-78"/>
              </a:rPr>
            </a:br>
            <a:endParaRPr lang="en-US" dirty="0">
              <a:cs typeface="B Titr" panose="00000700000000000000" pitchFamily="2" charset="-78"/>
            </a:endParaRPr>
          </a:p>
        </p:txBody>
      </p:sp>
      <p:pic>
        <p:nvPicPr>
          <p:cNvPr id="4" name="Image 0" descr="preencoded.png">
            <a:extLst>
              <a:ext uri="{FF2B5EF4-FFF2-40B4-BE49-F238E27FC236}">
                <a16:creationId xmlns:a16="http://schemas.microsoft.com/office/drawing/2014/main" id="{BD065031-C4F8-40FE-9600-04C07FD324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 0" descr="preencoded.png">
            <a:extLst>
              <a:ext uri="{FF2B5EF4-FFF2-40B4-BE49-F238E27FC236}">
                <a16:creationId xmlns:a16="http://schemas.microsoft.com/office/drawing/2014/main" id="{3F128C88-47F8-4B27-A190-0CA0B6539A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6300"/>
            <a:ext cx="5760720" cy="82296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7A004E2-1A6D-4543-8C3E-C45F4A92AC07}"/>
              </a:ext>
            </a:extLst>
          </p:cNvPr>
          <p:cNvSpPr/>
          <p:nvPr/>
        </p:nvSpPr>
        <p:spPr>
          <a:xfrm>
            <a:off x="12851842" y="7757327"/>
            <a:ext cx="1647929" cy="35169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6E1E8EA-03CA-4B51-B548-837682A92E55}"/>
              </a:ext>
            </a:extLst>
          </p:cNvPr>
          <p:cNvSpPr txBox="1"/>
          <p:nvPr/>
        </p:nvSpPr>
        <p:spPr>
          <a:xfrm>
            <a:off x="6180881" y="219917"/>
            <a:ext cx="8160152" cy="7509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sz="2400" dirty="0">
                <a:cs typeface="B Titr" panose="00000700000000000000" pitchFamily="2" charset="-78"/>
              </a:rPr>
              <a:t>4</a:t>
            </a:r>
            <a:r>
              <a:rPr lang="fa-IR" dirty="0">
                <a:cs typeface="B Titr" panose="00000700000000000000" pitchFamily="2" charset="-78"/>
              </a:rPr>
              <a:t>: </a:t>
            </a:r>
            <a:r>
              <a:rPr lang="en-US" sz="3200" b="1" dirty="0">
                <a:solidFill>
                  <a:srgbClr val="FF0000"/>
                </a:solidFill>
                <a:cs typeface="B Titr" panose="00000700000000000000" pitchFamily="2" charset="-78"/>
              </a:rPr>
              <a:t>payments</a:t>
            </a:r>
            <a:r>
              <a:rPr lang="fa-IR" sz="2800" dirty="0">
                <a:cs typeface="B Titr" panose="00000700000000000000" pitchFamily="2" charset="-78"/>
              </a:rPr>
              <a:t>(پرداخت ها):</a:t>
            </a:r>
          </a:p>
          <a:p>
            <a:pPr algn="r" rtl="1"/>
            <a:br>
              <a:rPr lang="fa-IR" sz="2000" dirty="0">
                <a:cs typeface="B Titr" panose="00000700000000000000" pitchFamily="2" charset="-78"/>
              </a:rPr>
            </a:br>
            <a:r>
              <a:rPr lang="fa-IR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مدیریت مالی باشگاه – ثبت تمام پرداخت‌هایی که اعضا انجام می‌دهند.</a:t>
            </a:r>
            <a:br>
              <a:rPr lang="fa-IR" sz="2000" dirty="0">
                <a:cs typeface="B Titr" panose="00000700000000000000" pitchFamily="2" charset="-78"/>
              </a:rPr>
            </a:br>
            <a:br>
              <a:rPr lang="fa-IR" sz="2000" dirty="0">
                <a:cs typeface="B Titr" panose="00000700000000000000" pitchFamily="2" charset="-78"/>
              </a:rPr>
            </a:br>
            <a:r>
              <a:rPr lang="fa-IR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فیلدهای مهم:</a:t>
            </a:r>
            <a:br>
              <a:rPr lang="fa-IR" sz="2000" dirty="0">
                <a:cs typeface="B Titr" panose="00000700000000000000" pitchFamily="2" charset="-78"/>
              </a:rPr>
            </a:br>
            <a:br>
              <a:rPr lang="fa-IR" sz="2000" dirty="0">
                <a:cs typeface="B Titr" panose="00000700000000000000" pitchFamily="2" charset="-78"/>
              </a:rPr>
            </a:br>
            <a:r>
              <a:rPr lang="en-US" sz="2400" b="1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id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 </a:t>
            </a:r>
            <a:r>
              <a:rPr lang="fa-IR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: شناسه پرداخت</a:t>
            </a:r>
            <a:br>
              <a:rPr lang="fa-IR" sz="2000" dirty="0">
                <a:cs typeface="B Titr" panose="00000700000000000000" pitchFamily="2" charset="-78"/>
              </a:rPr>
            </a:br>
            <a:br>
              <a:rPr lang="fa-IR" sz="2000" dirty="0">
                <a:cs typeface="B Titr" panose="00000700000000000000" pitchFamily="2" charset="-78"/>
              </a:rPr>
            </a:br>
            <a:r>
              <a:rPr lang="en-US" sz="2400" b="1" i="0" dirty="0" err="1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member_id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: </a:t>
            </a:r>
            <a:r>
              <a:rPr lang="fa-IR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عضو پرداخت‌کننده کلید خارجی از(</a:t>
            </a:r>
            <a:r>
              <a:rPr lang="en-US" sz="2000" b="1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Members</a:t>
            </a:r>
            <a:r>
              <a:rPr lang="fa-IR" sz="2000" dirty="0">
                <a:solidFill>
                  <a:srgbClr val="000000"/>
                </a:solidFill>
                <a:latin typeface="Times New Roman" panose="02020603050405020304" pitchFamily="18" charset="0"/>
                <a:cs typeface="B Titr" panose="00000700000000000000" pitchFamily="2" charset="-78"/>
              </a:rPr>
              <a:t>)</a:t>
            </a:r>
            <a:br>
              <a:rPr lang="en-US" sz="2000" dirty="0">
                <a:cs typeface="B Titr" panose="00000700000000000000" pitchFamily="2" charset="-78"/>
              </a:rPr>
            </a:br>
            <a:br>
              <a:rPr lang="en-US" sz="2000" dirty="0">
                <a:cs typeface="B Titr" panose="00000700000000000000" pitchFamily="2" charset="-78"/>
              </a:rPr>
            </a:br>
            <a:r>
              <a:rPr lang="en-US" sz="2000" b="1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amount </a:t>
            </a:r>
            <a:r>
              <a:rPr lang="fa-IR" sz="2000" dirty="0">
                <a:solidFill>
                  <a:srgbClr val="000000"/>
                </a:solidFill>
                <a:latin typeface="Times New Roman" panose="02020603050405020304" pitchFamily="18" charset="0"/>
                <a:cs typeface="B Titr" panose="00000700000000000000" pitchFamily="2" charset="-78"/>
              </a:rPr>
              <a:t>: </a:t>
            </a:r>
            <a:r>
              <a:rPr lang="fa-IR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مبلغ پرداختی</a:t>
            </a:r>
            <a:br>
              <a:rPr lang="fa-IR" sz="2000" dirty="0">
                <a:cs typeface="B Titr" panose="00000700000000000000" pitchFamily="2" charset="-78"/>
              </a:rPr>
            </a:br>
            <a:br>
              <a:rPr lang="fa-IR" sz="2000" dirty="0">
                <a:cs typeface="B Titr" panose="00000700000000000000" pitchFamily="2" charset="-78"/>
              </a:rPr>
            </a:br>
            <a:r>
              <a:rPr lang="fa-IR" sz="2000" dirty="0">
                <a:cs typeface="B Titr" panose="00000700000000000000" pitchFamily="2" charset="-78"/>
              </a:rPr>
              <a:t> </a:t>
            </a:r>
            <a:r>
              <a:rPr lang="en-US" sz="24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payment_date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 </a:t>
            </a:r>
            <a:r>
              <a:rPr lang="fa-IR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 : تاریخ پرداخت</a:t>
            </a:r>
            <a:br>
              <a:rPr lang="fa-IR" sz="2000" dirty="0">
                <a:cs typeface="B Titr" panose="00000700000000000000" pitchFamily="2" charset="-78"/>
              </a:rPr>
            </a:br>
            <a:br>
              <a:rPr lang="fa-IR" sz="2000" dirty="0">
                <a:cs typeface="B Titr" panose="00000700000000000000" pitchFamily="2" charset="-78"/>
              </a:rPr>
            </a:br>
            <a:r>
              <a:rPr lang="en-US" sz="2400" b="1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status </a:t>
            </a:r>
            <a:r>
              <a:rPr lang="fa-IR" sz="2400" b="1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:</a:t>
            </a:r>
            <a:r>
              <a:rPr lang="fa-IR" sz="24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 </a:t>
            </a:r>
            <a:r>
              <a:rPr lang="fa-IR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وضعیت پرداخت (پرداخت شده، در انتظار، ناموفق و...)</a:t>
            </a:r>
          </a:p>
          <a:p>
            <a:pPr algn="r" rtl="1"/>
            <a:endParaRPr lang="fa-IR" sz="2000" b="0" i="0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B Titr" panose="00000700000000000000" pitchFamily="2" charset="-78"/>
            </a:endParaRPr>
          </a:p>
          <a:p>
            <a:pPr algn="r" rtl="1"/>
            <a:r>
              <a:rPr lang="fa-IR" sz="2400" b="1" i="0" dirty="0"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ارتباطات:</a:t>
            </a:r>
            <a:br>
              <a:rPr lang="fa-IR" sz="2400" b="1" dirty="0">
                <a:cs typeface="B Titr" panose="00000700000000000000" pitchFamily="2" charset="-78"/>
              </a:rPr>
            </a:br>
            <a:r>
              <a:rPr lang="fa-IR" sz="2400" b="1" i="0" dirty="0"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با جدول </a:t>
            </a:r>
            <a:r>
              <a:rPr lang="en-US" sz="2400" b="1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Members</a:t>
            </a:r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B Titr" panose="00000700000000000000" pitchFamily="2" charset="-78"/>
              </a:rPr>
              <a:t>)</a:t>
            </a:r>
            <a:r>
              <a:rPr lang="fa-IR" sz="2400" b="1" dirty="0">
                <a:solidFill>
                  <a:srgbClr val="FF0000"/>
                </a:solidFill>
                <a:latin typeface="Times New Roman" panose="02020603050405020304" pitchFamily="18" charset="0"/>
                <a:cs typeface="B Titr" panose="00000700000000000000" pitchFamily="2" charset="-78"/>
              </a:rPr>
              <a:t>)</a:t>
            </a:r>
            <a:r>
              <a:rPr lang="en-US" sz="2400" b="1" i="0" dirty="0"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 </a:t>
            </a:r>
            <a:r>
              <a:rPr lang="fa-IR" sz="2400" b="1" i="0" dirty="0"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هر عضو ممکن است چند پرداخت داشته باشد</a:t>
            </a:r>
            <a:r>
              <a:rPr lang="en-US" sz="2400" b="1" i="0" dirty="0"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.</a:t>
            </a:r>
            <a:br>
              <a:rPr lang="fa-IR" sz="2400" b="1" dirty="0">
                <a:cs typeface="B Titr" panose="00000700000000000000" pitchFamily="2" charset="-78"/>
              </a:rPr>
            </a:br>
            <a:br>
              <a:rPr lang="fa-IR" sz="2400" b="1" dirty="0">
                <a:cs typeface="B Titr" panose="00000700000000000000" pitchFamily="2" charset="-78"/>
              </a:rPr>
            </a:br>
            <a:endParaRPr lang="fa-IR" sz="2400" b="1" dirty="0">
              <a:cs typeface="B Titr" panose="00000700000000000000" pitchFamily="2" charset="-78"/>
            </a:endParaRPr>
          </a:p>
          <a:p>
            <a:pPr algn="r" rtl="1"/>
            <a:endParaRPr lang="fa-IR" sz="2000" dirty="0">
              <a:cs typeface="B Titr" panose="00000700000000000000" pitchFamily="2" charset="-78"/>
            </a:endParaRPr>
          </a:p>
          <a:p>
            <a:pPr algn="r" rtl="1"/>
            <a:endParaRPr lang="en-US" dirty="0">
              <a:cs typeface="B Titr" panose="00000700000000000000" pitchFamily="2" charset="-78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CA17A20-2BD4-4464-8E31-111F19581D42}"/>
              </a:ext>
            </a:extLst>
          </p:cNvPr>
          <p:cNvSpPr txBox="1"/>
          <p:nvPr/>
        </p:nvSpPr>
        <p:spPr>
          <a:xfrm>
            <a:off x="451413" y="231492"/>
            <a:ext cx="8287473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sz="2000" b="1" dirty="0">
                <a:latin typeface="Times New Roman" panose="02020603050405020304" pitchFamily="18" charset="0"/>
                <a:cs typeface="B Titr" panose="00000700000000000000" pitchFamily="2" charset="-78"/>
              </a:rPr>
              <a:t>5</a:t>
            </a:r>
            <a:r>
              <a:rPr lang="fa-IR" sz="2800" b="1" dirty="0">
                <a:latin typeface="Times New Roman" panose="02020603050405020304" pitchFamily="18" charset="0"/>
                <a:cs typeface="B Titr" panose="00000700000000000000" pitchFamily="2" charset="-78"/>
              </a:rPr>
              <a:t>: عضویت در صنف ها</a:t>
            </a:r>
            <a:r>
              <a:rPr lang="fa-IR" sz="2800" b="1" dirty="0">
                <a:solidFill>
                  <a:srgbClr val="FF0000"/>
                </a:solidFill>
                <a:latin typeface="Times New Roman" panose="02020603050405020304" pitchFamily="18" charset="0"/>
                <a:cs typeface="B Titr" panose="00000700000000000000" pitchFamily="2" charset="-78"/>
              </a:rPr>
              <a:t> (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B Titr" panose="00000700000000000000" pitchFamily="2" charset="-78"/>
              </a:rPr>
              <a:t>:(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B Titr" panose="00000700000000000000" pitchFamily="2" charset="-78"/>
              </a:rPr>
              <a:t>class_member</a:t>
            </a:r>
            <a:br>
              <a:rPr lang="fa-IR" dirty="0">
                <a:cs typeface="B Titr" panose="00000700000000000000" pitchFamily="2" charset="-78"/>
              </a:rPr>
            </a:br>
            <a:br>
              <a:rPr lang="fa-IR" dirty="0">
                <a:cs typeface="B Titr" panose="00000700000000000000" pitchFamily="2" charset="-78"/>
              </a:rPr>
            </a:br>
            <a:r>
              <a:rPr lang="fa-IR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این جدول واسط برای رابطه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 </a:t>
            </a:r>
            <a:r>
              <a:rPr lang="fa-IR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‌ی چند به چند بین اعضا و صنف ها  است.</a:t>
            </a:r>
            <a:br>
              <a:rPr lang="fa-IR" dirty="0">
                <a:cs typeface="B Titr" panose="00000700000000000000" pitchFamily="2" charset="-78"/>
              </a:rPr>
            </a:br>
            <a:br>
              <a:rPr lang="fa-IR" dirty="0">
                <a:cs typeface="B Titr" panose="00000700000000000000" pitchFamily="2" charset="-78"/>
              </a:rPr>
            </a:br>
            <a:r>
              <a:rPr lang="fa-IR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نقش: مشخص می‌کند که کدام عضو در کدام صنف  ثبت‌نام کرده است.</a:t>
            </a:r>
            <a:br>
              <a:rPr lang="fa-IR" dirty="0">
                <a:cs typeface="B Titr" panose="00000700000000000000" pitchFamily="2" charset="-78"/>
              </a:rPr>
            </a:br>
            <a:endParaRPr lang="en-US" dirty="0">
              <a:cs typeface="B Titr" panose="00000700000000000000" pitchFamily="2" charset="-78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DF81FA7-6E23-44D6-ABAB-AF8F2C677887}"/>
              </a:ext>
            </a:extLst>
          </p:cNvPr>
          <p:cNvSpPr txBox="1"/>
          <p:nvPr/>
        </p:nvSpPr>
        <p:spPr>
          <a:xfrm>
            <a:off x="1169043" y="2835797"/>
            <a:ext cx="7569843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sz="32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6: تجهیزات(</a:t>
            </a:r>
            <a:r>
              <a:rPr lang="en-US" sz="32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Equipment</a:t>
            </a:r>
            <a:r>
              <a:rPr lang="fa-IR" sz="32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)</a:t>
            </a:r>
            <a:r>
              <a:rPr lang="en-US" sz="32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 </a:t>
            </a:r>
            <a:br>
              <a:rPr lang="fa-IR" dirty="0">
                <a:cs typeface="B Titr" panose="00000700000000000000" pitchFamily="2" charset="-78"/>
              </a:rPr>
            </a:br>
            <a:br>
              <a:rPr lang="fa-IR" dirty="0">
                <a:cs typeface="B Titr" panose="00000700000000000000" pitchFamily="2" charset="-78"/>
              </a:rPr>
            </a:br>
            <a:r>
              <a:rPr lang="fa-IR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اطلاعات تجهیزات کلپ را نگهداری می‌کند. </a:t>
            </a:r>
          </a:p>
          <a:p>
            <a:pPr algn="r" rtl="1"/>
            <a:r>
              <a:rPr lang="en-US" sz="24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 Equipment ↔ Classes</a:t>
            </a:r>
            <a:br>
              <a:rPr lang="en-US" dirty="0">
                <a:cs typeface="B Titr" panose="00000700000000000000" pitchFamily="2" charset="-78"/>
              </a:rPr>
            </a:br>
            <a:br>
              <a:rPr lang="en-US" dirty="0">
                <a:cs typeface="B Titr" panose="00000700000000000000" pitchFamily="2" charset="-78"/>
              </a:rPr>
            </a:br>
            <a:r>
              <a:rPr lang="fa-IR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رابطه: چند به یک(</a:t>
            </a:r>
            <a:r>
              <a:rPr lang="en-US" sz="2000" b="1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Many-to-One</a:t>
            </a:r>
            <a:r>
              <a:rPr lang="fa-IR" sz="2000" b="1" dirty="0">
                <a:solidFill>
                  <a:srgbClr val="FF0000"/>
                </a:solidFill>
                <a:latin typeface="Times New Roman" panose="02020603050405020304" pitchFamily="18" charset="0"/>
                <a:cs typeface="B Titr" panose="00000700000000000000" pitchFamily="2" charset="-78"/>
              </a:rPr>
              <a:t>)</a:t>
            </a:r>
            <a:br>
              <a:rPr lang="en-US" dirty="0">
                <a:cs typeface="B Titr" panose="00000700000000000000" pitchFamily="2" charset="-78"/>
              </a:rPr>
            </a:br>
            <a:br>
              <a:rPr lang="en-US" dirty="0">
                <a:cs typeface="B Titr" panose="00000700000000000000" pitchFamily="2" charset="-78"/>
              </a:rPr>
            </a:br>
            <a:r>
              <a:rPr lang="fa-IR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هر تجهیز ممکن است به یک کلاس تخصیص داده شده باشد.</a:t>
            </a:r>
            <a:br>
              <a:rPr lang="fa-IR" dirty="0">
                <a:cs typeface="B Titr" panose="00000700000000000000" pitchFamily="2" charset="-78"/>
              </a:rPr>
            </a:br>
            <a:br>
              <a:rPr lang="fa-IR" dirty="0">
                <a:cs typeface="B Titr" panose="00000700000000000000" pitchFamily="2" charset="-78"/>
              </a:rPr>
            </a:br>
            <a:r>
              <a:rPr lang="fa-IR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ولی یک کلاس می‌تواند چند تجهیز داشته باشد.</a:t>
            </a:r>
            <a:br>
              <a:rPr lang="fa-IR" dirty="0">
                <a:cs typeface="B Titr" panose="00000700000000000000" pitchFamily="2" charset="-78"/>
              </a:rPr>
            </a:br>
            <a:br>
              <a:rPr lang="fa-IR" dirty="0">
                <a:cs typeface="B Titr" panose="00000700000000000000" pitchFamily="2" charset="-78"/>
              </a:rPr>
            </a:br>
            <a:r>
              <a:rPr lang="en-US" sz="2000" b="1" i="0" dirty="0" err="1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Class_id</a:t>
            </a:r>
            <a:r>
              <a:rPr lang="en-US" sz="2000" b="1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 (FK) </a:t>
            </a:r>
            <a:r>
              <a:rPr lang="fa-IR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در جدول </a:t>
            </a:r>
            <a:r>
              <a:rPr lang="en-US" sz="2400" b="1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Equipmen</a:t>
            </a:r>
            <a:r>
              <a:rPr lang="en-US" sz="2000" b="1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t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 </a:t>
            </a:r>
            <a:r>
              <a:rPr lang="fa-IR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به </a:t>
            </a:r>
            <a:r>
              <a:rPr lang="en-US" sz="2000" b="1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Classes </a:t>
            </a:r>
            <a:r>
              <a:rPr lang="fa-IR" sz="2000" b="1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 </a:t>
            </a:r>
            <a:r>
              <a:rPr lang="fa-IR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B Titr" panose="00000700000000000000" pitchFamily="2" charset="-78"/>
              </a:rPr>
              <a:t>اشاره دارد.</a:t>
            </a:r>
            <a:br>
              <a:rPr lang="fa-IR" dirty="0">
                <a:cs typeface="B Titr" panose="00000700000000000000" pitchFamily="2" charset="-78"/>
              </a:rPr>
            </a:br>
            <a:br>
              <a:rPr lang="fa-IR" dirty="0">
                <a:cs typeface="B Titr" panose="00000700000000000000" pitchFamily="2" charset="-78"/>
              </a:rPr>
            </a:br>
            <a:br>
              <a:rPr lang="fa-IR" dirty="0">
                <a:cs typeface="B Titr" panose="00000700000000000000" pitchFamily="2" charset="-78"/>
              </a:rPr>
            </a:br>
            <a:endParaRPr lang="en-US" dirty="0">
              <a:cs typeface="B Titr" panose="00000700000000000000" pitchFamily="2" charset="-78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1E85265C-65F2-4C83-91C5-C7E59E13C2D4}"/>
              </a:ext>
            </a:extLst>
          </p:cNvPr>
          <p:cNvSpPr/>
          <p:nvPr/>
        </p:nvSpPr>
        <p:spPr>
          <a:xfrm>
            <a:off x="12851842" y="7757327"/>
            <a:ext cx="1647929" cy="35169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654B67A-DA85-4260-8430-27AC0DE0E3DD}"/>
              </a:ext>
            </a:extLst>
          </p:cNvPr>
          <p:cNvSpPr txBox="1"/>
          <p:nvPr/>
        </p:nvSpPr>
        <p:spPr>
          <a:xfrm>
            <a:off x="1006997" y="2272563"/>
            <a:ext cx="13316991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b="1" dirty="0"/>
              <a:t>Any Question?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229</TotalTime>
  <Words>674</Words>
  <Application>Microsoft Office PowerPoint</Application>
  <PresentationFormat>Custom</PresentationFormat>
  <Paragraphs>45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Calibri</vt:lpstr>
      <vt:lpstr>Arial</vt:lpstr>
      <vt:lpstr>Brygada 1918 Semi Bold</vt:lpstr>
      <vt:lpstr>Times New Roman</vt:lpstr>
      <vt:lpstr>Brygada 1918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Mustafa</cp:lastModifiedBy>
  <cp:revision>24</cp:revision>
  <dcterms:created xsi:type="dcterms:W3CDTF">2025-05-16T10:54:56Z</dcterms:created>
  <dcterms:modified xsi:type="dcterms:W3CDTF">2025-05-16T16:52:29Z</dcterms:modified>
</cp:coreProperties>
</file>